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73" r:id="rId5"/>
    <p:sldId id="283" r:id="rId6"/>
    <p:sldId id="333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751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9137A-104C-4804-9088-9641494E1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5E51CE-8245-4602-BF7B-F60729A21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B431B-4551-4B85-85BF-B2A12902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2436A-8058-4725-85A2-F9A35E790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4EB6A-F8CD-425E-B886-D528433B3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89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4041A-76A2-43A9-A0E0-2DE2890D1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FBCDB-2C15-4182-B33D-B183E622E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4CE17-82D9-4893-BA3A-E5070389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AE3A6-CA35-4998-A7B4-A3C1482F8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1A679-7F4F-4E1A-A35F-64C689543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05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2BB2-7C83-4027-9D33-A0736359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E16CF-00A1-4DF5-8273-BFDE4C447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18990-7A2B-482F-8A67-FDEF79A99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6950F-8346-446A-8190-EEA7686A9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7A755-265B-4E22-BE4C-A82C53B68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27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1DB47-1C71-4A48-9BB5-EAF7DB477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5610A-BB7F-4FF2-9DEB-F0C004A6B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DB9F2-ACFC-4D16-B2E5-61176B447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B45FF-411D-4184-BF23-6F87F0FE9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86ACB-EA23-45BC-9AC4-10B76E80D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A3FBD-58A7-4CF1-8C7F-4192228F2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68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D97AC-70F1-480B-BFE1-29A5C64AE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13326-8D75-4D49-9223-7867A57A8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AE76A-BE7D-4C19-8B7B-0336424A2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F9D2E0-45CD-45D9-8946-1EEE60FD46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1564DF-E2D4-40A1-88DB-278670431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53D597-56E3-45E3-B87D-19F778FA5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16CA34-1BB2-459D-AB8D-B0E588D1F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56D8E5-7BF3-4EA7-BF23-2299306F5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886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C61E7-5BC1-4D42-9593-EAA2398BF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91B78-B927-4CBA-A3F5-6C5DF1712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99802-B140-4F4B-A99D-E4363E487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8BE7E-6067-40AD-B482-FE75F35AB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54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255D7B-0F83-4996-99CE-BB8414147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AA069-20A8-49A0-A8C5-0C2035778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7C6FC9-6B1A-4A7D-82D1-0BF1513B2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59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C991B-A170-4D8F-8154-C7328FE3F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35541-3256-4A4F-8E2B-40D1AB046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7C2E9-9A7B-4DD0-A1F5-74050EAD6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06DC62-F4C7-4FBB-8F12-6FF386453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08CFA-11AC-468F-8988-1650C8D5D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5989B3-60FB-4BF1-80C6-F797CEE26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27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EC5D2-B33B-49D7-858D-24746A4AC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E088D-9E5A-48B0-9A02-266FAB6670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0D9C1-0A64-4A13-B502-9531DC0E4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050227-2EDC-407D-A21D-3CD67393E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D813BA-0EF6-4946-9CE8-E76361529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2E833-4F16-4554-937A-6B4FD265F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28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68C0D-952A-48EA-8317-DE001798D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35E36D-938A-440C-A74D-1C2E3A4FDB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B3ACC-9F11-4A0C-A493-BD4129E54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A8AA9-CE0E-4BD0-B762-6BBA15FCD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80CB4-1191-4040-8875-71493399C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258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4B914-37A0-427A-ADDF-AA46E77C6D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1E28F5-59BB-45AB-9DC4-6464F004F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1C712-B8EF-4761-AB1A-CEC74AA44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1DED-1258-4FBA-9767-82F2A1DE6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67A54-1FFA-4392-BC90-A15B4E54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73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5596B9-E42F-4C1D-8C87-13DEBA0EA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B3169-F770-4560-A76E-7EA249FC6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90CA5-E85A-447B-BB2E-CD7C0AF01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DF029-35FC-473A-8D0F-6F9C23B04FBF}" type="datetimeFigureOut">
              <a:rPr lang="fr-FR" smtClean="0"/>
              <a:t>02/04/2025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C4B62-6E7A-4681-AD88-26E5AAEBF2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74F5D-BC09-4C3D-8E02-E407B83DF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7D879-F2EE-40BE-9FDD-70F60EF8404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871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Chapitre 4</a:t>
            </a:r>
            <a:b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Chemin critique : date  </a:t>
            </a:r>
            <a:b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avec exercices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94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Exercice</a:t>
            </a:r>
          </a:p>
        </p:txBody>
      </p:sp>
      <p:pic>
        <p:nvPicPr>
          <p:cNvPr id="4" name="Content Placeholder 3" descr="Tableau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022" y="1274064"/>
            <a:ext cx="8229600" cy="472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4632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4127"/>
          </a:xfrm>
        </p:spPr>
        <p:txBody>
          <a:bodyPr/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diagramme Pert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764" y="1484026"/>
            <a:ext cx="11572405" cy="4692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établir le diagramme Pert nous allons utiliser une méthode : la matrice des antériorités, celle-ci n'est pas obligatoire mais bien utile car elle permet de répartir les tâches en niveaux.</a:t>
            </a:r>
            <a:b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Cette répartition préfigure le Pert et facilite son élaboration.</a:t>
            </a:r>
            <a:b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Puis nous utiliserons une deuxième représentation : </a:t>
            </a:r>
          </a:p>
          <a:p>
            <a:pPr marL="0" indent="0">
              <a:buNone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graphe sagittal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il s'agit simplement de représenter le diagramme Pert sans les dates. Il représente le "squelette" du Pert et est bien pratique en phase d'élaboration du Pert.</a:t>
            </a:r>
            <a:b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782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825625"/>
            <a:ext cx="12192000" cy="4351338"/>
          </a:xfrm>
        </p:spPr>
        <p:txBody>
          <a:bodyPr>
            <a:normAutofit lnSpcReduction="1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alt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 Tracer le planning PERT .</a:t>
            </a:r>
            <a:endParaRPr lang="en-US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fr-FR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Calculer les dates « au plus tôt », les dates « au plus tard.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3 -Tracer le chemin critique.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fr-FR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4- S</a:t>
            </a:r>
            <a:r>
              <a:rPr lang="fr-F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la tache E prend 10 jours, que se passe-t-il?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fr-FR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5- S</a:t>
            </a:r>
            <a:r>
              <a:rPr lang="fr-F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la tache D prend 6 jours, que se passe-t-il?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fr-FR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6- Donner une explication du chemin critique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 Déterminer les marges libre et totale avec explication sur 2 tâches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vous choisissez de chacune.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751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25FE0D-DBCC-37A0-D48F-565C4831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06" y="688370"/>
            <a:ext cx="10515600" cy="472610"/>
          </a:xfrm>
        </p:spPr>
        <p:txBody>
          <a:bodyPr>
            <a:noAutofit/>
          </a:bodyPr>
          <a:lstStyle/>
          <a:p>
            <a:r>
              <a:rPr lang="fr-FR" sz="2400" b="1" dirty="0"/>
              <a:t>Exercice /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Considérons les données indiquées dans le tableau ci-dessous concernant la réalisation d’un projet X : </a:t>
            </a:r>
            <a:b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28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14E439-9AD5-1E6B-7832-7778CAE34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129" y="1801981"/>
            <a:ext cx="11825554" cy="49121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Situer les niveaux des tâches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dresser le graphe d’ordonnancement selon la méthode P.E.R.T. 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Calculer les différentes dates au plus tôt et au pus tard (DTO et DTA). - Déterminer la séquence des tâches critiques et déduire le délai minimum de réalisation du projet. 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Calculer les différentes marges (totales, libres et certaines) des opérations non critiques. 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On suppose que la tâche « A » accuse un retard de 2 jours, quelles sont les incidences que cela peut induire sur le délai de réalisation du projet ? sur la planification des travaux ?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966AD40-12DE-7F53-5910-B0DD45B7142D}"/>
              </a:ext>
            </a:extLst>
          </p:cNvPr>
          <p:cNvGraphicFramePr>
            <a:graphicFrameLocks noGrp="1"/>
          </p:cNvGraphicFramePr>
          <p:nvPr/>
        </p:nvGraphicFramePr>
        <p:xfrm>
          <a:off x="99317" y="1160980"/>
          <a:ext cx="11993365" cy="1366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0234">
                  <a:extLst>
                    <a:ext uri="{9D8B030D-6E8A-4147-A177-3AD203B41FA5}">
                      <a16:colId xmlns:a16="http://schemas.microsoft.com/office/drawing/2014/main" val="330366164"/>
                    </a:ext>
                  </a:extLst>
                </a:gridCol>
                <a:gridCol w="677045">
                  <a:extLst>
                    <a:ext uri="{9D8B030D-6E8A-4147-A177-3AD203B41FA5}">
                      <a16:colId xmlns:a16="http://schemas.microsoft.com/office/drawing/2014/main" val="1688116942"/>
                    </a:ext>
                  </a:extLst>
                </a:gridCol>
                <a:gridCol w="652865">
                  <a:extLst>
                    <a:ext uri="{9D8B030D-6E8A-4147-A177-3AD203B41FA5}">
                      <a16:colId xmlns:a16="http://schemas.microsoft.com/office/drawing/2014/main" val="67283135"/>
                    </a:ext>
                  </a:extLst>
                </a:gridCol>
                <a:gridCol w="918847">
                  <a:extLst>
                    <a:ext uri="{9D8B030D-6E8A-4147-A177-3AD203B41FA5}">
                      <a16:colId xmlns:a16="http://schemas.microsoft.com/office/drawing/2014/main" val="3350754459"/>
                    </a:ext>
                  </a:extLst>
                </a:gridCol>
                <a:gridCol w="918847">
                  <a:extLst>
                    <a:ext uri="{9D8B030D-6E8A-4147-A177-3AD203B41FA5}">
                      <a16:colId xmlns:a16="http://schemas.microsoft.com/office/drawing/2014/main" val="3236023148"/>
                    </a:ext>
                  </a:extLst>
                </a:gridCol>
                <a:gridCol w="822127">
                  <a:extLst>
                    <a:ext uri="{9D8B030D-6E8A-4147-A177-3AD203B41FA5}">
                      <a16:colId xmlns:a16="http://schemas.microsoft.com/office/drawing/2014/main" val="2345642118"/>
                    </a:ext>
                  </a:extLst>
                </a:gridCol>
                <a:gridCol w="894666">
                  <a:extLst>
                    <a:ext uri="{9D8B030D-6E8A-4147-A177-3AD203B41FA5}">
                      <a16:colId xmlns:a16="http://schemas.microsoft.com/office/drawing/2014/main" val="1770997227"/>
                    </a:ext>
                  </a:extLst>
                </a:gridCol>
                <a:gridCol w="870485">
                  <a:extLst>
                    <a:ext uri="{9D8B030D-6E8A-4147-A177-3AD203B41FA5}">
                      <a16:colId xmlns:a16="http://schemas.microsoft.com/office/drawing/2014/main" val="3712094291"/>
                    </a:ext>
                  </a:extLst>
                </a:gridCol>
                <a:gridCol w="773766">
                  <a:extLst>
                    <a:ext uri="{9D8B030D-6E8A-4147-A177-3AD203B41FA5}">
                      <a16:colId xmlns:a16="http://schemas.microsoft.com/office/drawing/2014/main" val="2131099432"/>
                    </a:ext>
                  </a:extLst>
                </a:gridCol>
                <a:gridCol w="870485">
                  <a:extLst>
                    <a:ext uri="{9D8B030D-6E8A-4147-A177-3AD203B41FA5}">
                      <a16:colId xmlns:a16="http://schemas.microsoft.com/office/drawing/2014/main" val="1875456354"/>
                    </a:ext>
                  </a:extLst>
                </a:gridCol>
                <a:gridCol w="870485">
                  <a:extLst>
                    <a:ext uri="{9D8B030D-6E8A-4147-A177-3AD203B41FA5}">
                      <a16:colId xmlns:a16="http://schemas.microsoft.com/office/drawing/2014/main" val="3186775180"/>
                    </a:ext>
                  </a:extLst>
                </a:gridCol>
                <a:gridCol w="918847">
                  <a:extLst>
                    <a:ext uri="{9D8B030D-6E8A-4147-A177-3AD203B41FA5}">
                      <a16:colId xmlns:a16="http://schemas.microsoft.com/office/drawing/2014/main" val="3163487992"/>
                    </a:ext>
                  </a:extLst>
                </a:gridCol>
                <a:gridCol w="894666">
                  <a:extLst>
                    <a:ext uri="{9D8B030D-6E8A-4147-A177-3AD203B41FA5}">
                      <a16:colId xmlns:a16="http://schemas.microsoft.com/office/drawing/2014/main" val="1770282247"/>
                    </a:ext>
                  </a:extLst>
                </a:gridCol>
              </a:tblGrid>
              <a:tr h="455488"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Tâches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850806639"/>
                  </a:ext>
                </a:extLst>
              </a:tr>
              <a:tr h="455488"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Prédécesseur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CFH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DIL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LIBJ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ADK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DFK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HFC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385875641"/>
                  </a:ext>
                </a:extLst>
              </a:tr>
              <a:tr h="455488"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Durée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FR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018163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21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825625"/>
            <a:ext cx="12192000" cy="4351338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alt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 Tracer le planning PERT .</a:t>
            </a:r>
            <a:endParaRPr lang="en-US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fr-FR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Calculer les dates « au plus tôt », les dates « au plus tard.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3 -Tracer le chemin critique.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4 - Déterminer pour chaque tâche la valeur des marges : totale, libre.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5 - GANTT du projet</a:t>
            </a:r>
            <a:endParaRPr kumimoji="0" lang="fr-FR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212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403</Words>
  <Application>Microsoft Office PowerPoint</Application>
  <PresentationFormat>Widescreen</PresentationFormat>
  <Paragraphs>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Chapitre 4 Chemin critique : date   avec exercices </vt:lpstr>
      <vt:lpstr>Exercice</vt:lpstr>
      <vt:lpstr>Le diagramme Pert</vt:lpstr>
      <vt:lpstr>Questions </vt:lpstr>
      <vt:lpstr>Exercice / Considérons les données indiquées dans le tableau ci-dessous concernant la réalisation d’un projet X :  </vt:lpstr>
      <vt:lpstr>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2</cp:revision>
  <dcterms:created xsi:type="dcterms:W3CDTF">2025-04-02T11:54:40Z</dcterms:created>
  <dcterms:modified xsi:type="dcterms:W3CDTF">2025-04-02T12:02:26Z</dcterms:modified>
</cp:coreProperties>
</file>